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883643-197D-42D8-A6F2-46A90F04A987}" v="4" dt="2025-05-30T21:52:56.2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987" autoAdjust="0"/>
  </p:normalViewPr>
  <p:slideViewPr>
    <p:cSldViewPr snapToGrid="0">
      <p:cViewPr varScale="1">
        <p:scale>
          <a:sx n="77" d="100"/>
          <a:sy n="77" d="100"/>
        </p:scale>
        <p:origin x="21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shaad Samsodien" userId="13cc2e93-c31d-4200-be92-9a1309266b79" providerId="ADAL" clId="{CA883643-197D-42D8-A6F2-46A90F04A987}"/>
    <pc:docChg chg="modSld">
      <pc:chgData name="Rashaad Samsodien" userId="13cc2e93-c31d-4200-be92-9a1309266b79" providerId="ADAL" clId="{CA883643-197D-42D8-A6F2-46A90F04A987}" dt="2025-05-30T21:52:56.242" v="4"/>
      <pc:docMkLst>
        <pc:docMk/>
      </pc:docMkLst>
      <pc:sldChg chg="addSp delSp modSp mod modTransition modAnim">
        <pc:chgData name="Rashaad Samsodien" userId="13cc2e93-c31d-4200-be92-9a1309266b79" providerId="ADAL" clId="{CA883643-197D-42D8-A6F2-46A90F04A987}" dt="2025-05-30T21:46:08.390" v="3"/>
        <pc:sldMkLst>
          <pc:docMk/>
          <pc:sldMk cId="3144141982" sldId="256"/>
        </pc:sldMkLst>
        <pc:picChg chg="add del mod">
          <ac:chgData name="Rashaad Samsodien" userId="13cc2e93-c31d-4200-be92-9a1309266b79" providerId="ADAL" clId="{CA883643-197D-42D8-A6F2-46A90F04A987}" dt="2025-05-30T21:45:41.273" v="2"/>
          <ac:picMkLst>
            <pc:docMk/>
            <pc:sldMk cId="3144141982" sldId="256"/>
            <ac:picMk id="13" creationId="{34463607-C9DC-3640-EBF7-5D072B297744}"/>
          </ac:picMkLst>
        </pc:picChg>
        <pc:picChg chg="add del mod ord">
          <ac:chgData name="Rashaad Samsodien" userId="13cc2e93-c31d-4200-be92-9a1309266b79" providerId="ADAL" clId="{CA883643-197D-42D8-A6F2-46A90F04A987}" dt="2025-05-30T21:46:08.390" v="3"/>
          <ac:picMkLst>
            <pc:docMk/>
            <pc:sldMk cId="3144141982" sldId="256"/>
            <ac:picMk id="18" creationId="{0AC7C36C-996F-F696-C083-ABA35C80CA54}"/>
          </ac:picMkLst>
        </pc:picChg>
        <pc:picChg chg="add mod">
          <ac:chgData name="Rashaad Samsodien" userId="13cc2e93-c31d-4200-be92-9a1309266b79" providerId="ADAL" clId="{CA883643-197D-42D8-A6F2-46A90F04A987}" dt="2025-05-30T21:46:08.390" v="3"/>
          <ac:picMkLst>
            <pc:docMk/>
            <pc:sldMk cId="3144141982" sldId="256"/>
            <ac:picMk id="19" creationId="{372262F4-9A31-0D2A-BD2F-987855CF9F4A}"/>
          </ac:picMkLst>
        </pc:picChg>
      </pc:sldChg>
      <pc:sldChg chg="addSp modSp">
        <pc:chgData name="Rashaad Samsodien" userId="13cc2e93-c31d-4200-be92-9a1309266b79" providerId="ADAL" clId="{CA883643-197D-42D8-A6F2-46A90F04A987}" dt="2025-05-30T21:52:56.242" v="4"/>
        <pc:sldMkLst>
          <pc:docMk/>
          <pc:sldMk cId="3588290682" sldId="257"/>
        </pc:sldMkLst>
        <pc:picChg chg="add mod">
          <ac:chgData name="Rashaad Samsodien" userId="13cc2e93-c31d-4200-be92-9a1309266b79" providerId="ADAL" clId="{CA883643-197D-42D8-A6F2-46A90F04A987}" dt="2025-05-30T21:52:56.242" v="4"/>
          <ac:picMkLst>
            <pc:docMk/>
            <pc:sldMk cId="3588290682" sldId="257"/>
            <ac:picMk id="15" creationId="{ABC12E40-B777-2459-DFCE-669D676EFC73}"/>
          </ac:picMkLst>
        </pc:picChg>
      </pc:sldChg>
      <pc:sldChg chg="addSp modSp">
        <pc:chgData name="Rashaad Samsodien" userId="13cc2e93-c31d-4200-be92-9a1309266b79" providerId="ADAL" clId="{CA883643-197D-42D8-A6F2-46A90F04A987}" dt="2025-05-30T21:52:56.242" v="4"/>
        <pc:sldMkLst>
          <pc:docMk/>
          <pc:sldMk cId="3188066100" sldId="258"/>
        </pc:sldMkLst>
        <pc:picChg chg="add mod">
          <ac:chgData name="Rashaad Samsodien" userId="13cc2e93-c31d-4200-be92-9a1309266b79" providerId="ADAL" clId="{CA883643-197D-42D8-A6F2-46A90F04A987}" dt="2025-05-30T21:52:56.242" v="4"/>
          <ac:picMkLst>
            <pc:docMk/>
            <pc:sldMk cId="3188066100" sldId="258"/>
            <ac:picMk id="8" creationId="{612DFB59-5E4E-4EB1-F8A0-28F3A9D6A0E1}"/>
          </ac:picMkLst>
        </pc:picChg>
      </pc:sldChg>
      <pc:sldChg chg="addSp modSp">
        <pc:chgData name="Rashaad Samsodien" userId="13cc2e93-c31d-4200-be92-9a1309266b79" providerId="ADAL" clId="{CA883643-197D-42D8-A6F2-46A90F04A987}" dt="2025-05-30T21:52:56.242" v="4"/>
        <pc:sldMkLst>
          <pc:docMk/>
          <pc:sldMk cId="408932225" sldId="259"/>
        </pc:sldMkLst>
        <pc:picChg chg="add mod">
          <ac:chgData name="Rashaad Samsodien" userId="13cc2e93-c31d-4200-be92-9a1309266b79" providerId="ADAL" clId="{CA883643-197D-42D8-A6F2-46A90F04A987}" dt="2025-05-30T21:52:56.242" v="4"/>
          <ac:picMkLst>
            <pc:docMk/>
            <pc:sldMk cId="408932225" sldId="259"/>
            <ac:picMk id="7" creationId="{6EEC22FE-DD15-E149-211D-0F0F0DD73186}"/>
          </ac:picMkLst>
        </pc:picChg>
      </pc:sldChg>
      <pc:sldChg chg="addSp modSp">
        <pc:chgData name="Rashaad Samsodien" userId="13cc2e93-c31d-4200-be92-9a1309266b79" providerId="ADAL" clId="{CA883643-197D-42D8-A6F2-46A90F04A987}" dt="2025-05-30T21:52:56.242" v="4"/>
        <pc:sldMkLst>
          <pc:docMk/>
          <pc:sldMk cId="4248725332" sldId="260"/>
        </pc:sldMkLst>
        <pc:picChg chg="add mod">
          <ac:chgData name="Rashaad Samsodien" userId="13cc2e93-c31d-4200-be92-9a1309266b79" providerId="ADAL" clId="{CA883643-197D-42D8-A6F2-46A90F04A987}" dt="2025-05-30T21:52:56.242" v="4"/>
          <ac:picMkLst>
            <pc:docMk/>
            <pc:sldMk cId="4248725332" sldId="260"/>
            <ac:picMk id="7" creationId="{963A2E87-9EC3-FC37-1D28-CD9DC34570A0}"/>
          </ac:picMkLst>
        </pc:picChg>
      </pc:sldChg>
      <pc:sldChg chg="addSp modSp">
        <pc:chgData name="Rashaad Samsodien" userId="13cc2e93-c31d-4200-be92-9a1309266b79" providerId="ADAL" clId="{CA883643-197D-42D8-A6F2-46A90F04A987}" dt="2025-05-30T21:52:56.242" v="4"/>
        <pc:sldMkLst>
          <pc:docMk/>
          <pc:sldMk cId="2947834520" sldId="261"/>
        </pc:sldMkLst>
        <pc:picChg chg="add mod">
          <ac:chgData name="Rashaad Samsodien" userId="13cc2e93-c31d-4200-be92-9a1309266b79" providerId="ADAL" clId="{CA883643-197D-42D8-A6F2-46A90F04A987}" dt="2025-05-30T21:52:56.242" v="4"/>
          <ac:picMkLst>
            <pc:docMk/>
            <pc:sldMk cId="2947834520" sldId="261"/>
            <ac:picMk id="7" creationId="{D6693C98-71CB-CA84-733B-00B3255D77A6}"/>
          </ac:picMkLst>
        </pc:picChg>
      </pc:sldChg>
      <pc:sldChg chg="addSp modSp">
        <pc:chgData name="Rashaad Samsodien" userId="13cc2e93-c31d-4200-be92-9a1309266b79" providerId="ADAL" clId="{CA883643-197D-42D8-A6F2-46A90F04A987}" dt="2025-05-30T21:52:56.242" v="4"/>
        <pc:sldMkLst>
          <pc:docMk/>
          <pc:sldMk cId="964774590" sldId="262"/>
        </pc:sldMkLst>
        <pc:picChg chg="add mod">
          <ac:chgData name="Rashaad Samsodien" userId="13cc2e93-c31d-4200-be92-9a1309266b79" providerId="ADAL" clId="{CA883643-197D-42D8-A6F2-46A90F04A987}" dt="2025-05-30T21:52:56.242" v="4"/>
          <ac:picMkLst>
            <pc:docMk/>
            <pc:sldMk cId="964774590" sldId="262"/>
            <ac:picMk id="12" creationId="{930351C3-2CF8-14EF-588C-A93EFFF5BC64}"/>
          </ac:picMkLst>
        </pc:picChg>
      </pc:sldChg>
      <pc:sldChg chg="addSp modSp">
        <pc:chgData name="Rashaad Samsodien" userId="13cc2e93-c31d-4200-be92-9a1309266b79" providerId="ADAL" clId="{CA883643-197D-42D8-A6F2-46A90F04A987}" dt="2025-05-30T21:52:56.242" v="4"/>
        <pc:sldMkLst>
          <pc:docMk/>
          <pc:sldMk cId="2631271095" sldId="263"/>
        </pc:sldMkLst>
        <pc:picChg chg="add mod">
          <ac:chgData name="Rashaad Samsodien" userId="13cc2e93-c31d-4200-be92-9a1309266b79" providerId="ADAL" clId="{CA883643-197D-42D8-A6F2-46A90F04A987}" dt="2025-05-30T21:52:56.242" v="4"/>
          <ac:picMkLst>
            <pc:docMk/>
            <pc:sldMk cId="2631271095" sldId="263"/>
            <ac:picMk id="13" creationId="{4D6B2727-C470-5EAB-94FA-4A84E1014FF0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823\Desktop\OneDrive%20-%20University%20of%20Cape%20Town\Third%20Year(2025)\FNB%20DataQuest\Dataquest2025\dq_recsys_challenge_2025(in)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823\Desktop\OneDrive%20-%20University%20of%20Cape%20Town\Third%20Year(2025)\FNB%20DataQuest\Dataquest2025\dq_recsys_challenge_2025(in)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ZA"/>
              <a:t>Grouping by segments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6187930569904744"/>
          <c:y val="0.11037408110649445"/>
          <c:w val="0.44307487214653485"/>
          <c:h val="0.86999297001298947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154-480D-A8C0-C334ED6326D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154-480D-A8C0-C334ED6326D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154-480D-A8C0-C334ED6326D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6154-480D-A8C0-C334ED6326D4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'dq_recsys_challenge_2025(in)'!$N$9:$N$12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154-480D-A8C0-C334ED6326D4}"/>
            </c:ext>
          </c:extLst>
        </c:ser>
        <c:ser>
          <c:idx val="1"/>
          <c:order val="1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A-6154-480D-A8C0-C334ED6326D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C-6154-480D-A8C0-C334ED6326D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E-6154-480D-A8C0-C334ED6326D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0-6154-480D-A8C0-C334ED6326D4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'dq_recsys_challenge_2025(in)'!$O$9:$O$12</c:f>
              <c:numCache>
                <c:formatCode>General</c:formatCode>
                <c:ptCount val="4"/>
                <c:pt idx="0">
                  <c:v>162703</c:v>
                </c:pt>
                <c:pt idx="1">
                  <c:v>84733</c:v>
                </c:pt>
                <c:pt idx="2">
                  <c:v>112246</c:v>
                </c:pt>
                <c:pt idx="3">
                  <c:v>40318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6154-480D-A8C0-C334ED6326D4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743569142433574"/>
          <c:y val="0.30793391425734701"/>
          <c:w val="9.690882276005236E-2"/>
          <c:h val="0.16074592838534071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ZA"/>
              <a:t>PIE CHART OF THE USER INTERACTIONS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spPr>
            <a:solidFill>
              <a:schemeClr val="lt1"/>
            </a:solidFill>
            <a:ln w="19050">
              <a:solidFill>
                <a:schemeClr val="accent1"/>
              </a:solidFill>
            </a:ln>
            <a:effectLst/>
          </c:spPr>
          <c:dPt>
            <c:idx val="0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21F-4F7F-85F0-6EADF351E3C1}"/>
              </c:ext>
            </c:extLst>
          </c:dPt>
          <c:dPt>
            <c:idx val="1"/>
            <c:bubble3D val="0"/>
            <c:spPr>
              <a:solidFill>
                <a:srgbClr val="FFFF00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21F-4F7F-85F0-6EADF351E3C1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21F-4F7F-85F0-6EADF351E3C1}"/>
              </c:ext>
            </c:extLst>
          </c:dPt>
          <c:dPt>
            <c:idx val="3"/>
            <c:bubble3D val="0"/>
            <c:spPr>
              <a:solidFill>
                <a:schemeClr val="tx2">
                  <a:lumMod val="25000"/>
                  <a:lumOff val="75000"/>
                </a:schemeClr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21F-4F7F-85F0-6EADF351E3C1}"/>
              </c:ext>
            </c:extLst>
          </c:dPt>
          <c:dLbls>
            <c:dLbl>
              <c:idx val="1"/>
              <c:layout>
                <c:manualLayout>
                  <c:x val="-0.18960406287754361"/>
                  <c:y val="4.482545843953872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787985122239264"/>
                      <c:h val="6.6030002385697298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821F-4F7F-85F0-6EADF351E3C1}"/>
                </c:ext>
              </c:extLst>
            </c:dLbl>
            <c:dLbl>
              <c:idx val="2"/>
              <c:layout>
                <c:manualLayout>
                  <c:x val="9.2090879546193063E-2"/>
                  <c:y val="-0.17857877016407497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21F-4F7F-85F0-6EADF351E3C1}"/>
                </c:ext>
              </c:extLst>
            </c:dLbl>
            <c:dLbl>
              <c:idx val="3"/>
              <c:layout>
                <c:manualLayout>
                  <c:x val="0.19653437296661036"/>
                  <c:y val="9.656203145130609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21F-4F7F-85F0-6EADF351E3C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'dq_recsys_challenge_2025(in)'!$N$2:$N$5</c:f>
              <c:strCache>
                <c:ptCount val="4"/>
                <c:pt idx="0">
                  <c:v>Client's Interaction</c:v>
                </c:pt>
                <c:pt idx="1">
                  <c:v>DISPLAY</c:v>
                </c:pt>
                <c:pt idx="2">
                  <c:v>CHECKOUT</c:v>
                </c:pt>
                <c:pt idx="3">
                  <c:v>CLICK</c:v>
                </c:pt>
              </c:strCache>
            </c:strRef>
          </c:cat>
          <c:val>
            <c:numRef>
              <c:f>'dq_recsys_challenge_2025(in)'!$O$2:$O$5</c:f>
              <c:numCache>
                <c:formatCode>General</c:formatCode>
                <c:ptCount val="4"/>
                <c:pt idx="1">
                  <c:v>173638</c:v>
                </c:pt>
                <c:pt idx="2">
                  <c:v>92706</c:v>
                </c:pt>
                <c:pt idx="3">
                  <c:v>133656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21F-4F7F-85F0-6EADF351E3C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800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>
      <cs:styleClr val="0"/>
    </cs:lnRef>
    <cs:fillRef idx="0"/>
    <cs:effectRef idx="0"/>
    <cs:fontRef idx="minor">
      <cs:styleClr val="0"/>
    </cs:fontRef>
    <cs:defRPr sz="900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3FE-B963-4D30-A78E-42CB38764C09}" type="datetimeFigureOut">
              <a:rPr lang="en-ZA" smtClean="0"/>
              <a:t>2025/05/30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9D5-2330-4D32-9B3B-C555E6E584E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38071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3FE-B963-4D30-A78E-42CB38764C09}" type="datetimeFigureOut">
              <a:rPr lang="en-ZA" smtClean="0"/>
              <a:t>2025/05/30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9D5-2330-4D32-9B3B-C555E6E584E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57532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3FE-B963-4D30-A78E-42CB38764C09}" type="datetimeFigureOut">
              <a:rPr lang="en-ZA" smtClean="0"/>
              <a:t>2025/05/30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9D5-2330-4D32-9B3B-C555E6E584E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36562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3FE-B963-4D30-A78E-42CB38764C09}" type="datetimeFigureOut">
              <a:rPr lang="en-ZA" smtClean="0"/>
              <a:t>2025/05/30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9D5-2330-4D32-9B3B-C555E6E584E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45742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3FE-B963-4D30-A78E-42CB38764C09}" type="datetimeFigureOut">
              <a:rPr lang="en-ZA" smtClean="0"/>
              <a:t>2025/05/30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9D5-2330-4D32-9B3B-C555E6E584E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875752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3FE-B963-4D30-A78E-42CB38764C09}" type="datetimeFigureOut">
              <a:rPr lang="en-ZA" smtClean="0"/>
              <a:t>2025/05/30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9D5-2330-4D32-9B3B-C555E6E584E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986606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3FE-B963-4D30-A78E-42CB38764C09}" type="datetimeFigureOut">
              <a:rPr lang="en-ZA" smtClean="0"/>
              <a:t>2025/05/30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9D5-2330-4D32-9B3B-C555E6E584E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289189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3FE-B963-4D30-A78E-42CB38764C09}" type="datetimeFigureOut">
              <a:rPr lang="en-ZA" smtClean="0"/>
              <a:t>2025/05/30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9D5-2330-4D32-9B3B-C555E6E584E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621080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3FE-B963-4D30-A78E-42CB38764C09}" type="datetimeFigureOut">
              <a:rPr lang="en-ZA" smtClean="0"/>
              <a:t>2025/05/30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9D5-2330-4D32-9B3B-C555E6E584E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412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3FE-B963-4D30-A78E-42CB38764C09}" type="datetimeFigureOut">
              <a:rPr lang="en-ZA" smtClean="0"/>
              <a:t>2025/05/30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E01469D5-2330-4D32-9B3B-C555E6E584E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36702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3FE-B963-4D30-A78E-42CB38764C09}" type="datetimeFigureOut">
              <a:rPr lang="en-ZA" smtClean="0"/>
              <a:t>2025/05/30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9D5-2330-4D32-9B3B-C555E6E584E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59877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3FE-B963-4D30-A78E-42CB38764C09}" type="datetimeFigureOut">
              <a:rPr lang="en-ZA" smtClean="0"/>
              <a:t>2025/05/30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9D5-2330-4D32-9B3B-C555E6E584E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88363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3FE-B963-4D30-A78E-42CB38764C09}" type="datetimeFigureOut">
              <a:rPr lang="en-ZA" smtClean="0"/>
              <a:t>2025/05/30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9D5-2330-4D32-9B3B-C555E6E584E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88483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3FE-B963-4D30-A78E-42CB38764C09}" type="datetimeFigureOut">
              <a:rPr lang="en-ZA" smtClean="0"/>
              <a:t>2025/05/30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9D5-2330-4D32-9B3B-C555E6E584E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8858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3FE-B963-4D30-A78E-42CB38764C09}" type="datetimeFigureOut">
              <a:rPr lang="en-ZA" smtClean="0"/>
              <a:t>2025/05/30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9D5-2330-4D32-9B3B-C555E6E584E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36328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3FE-B963-4D30-A78E-42CB38764C09}" type="datetimeFigureOut">
              <a:rPr lang="en-ZA" smtClean="0"/>
              <a:t>2025/05/30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9D5-2330-4D32-9B3B-C555E6E584E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6641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3FE-B963-4D30-A78E-42CB38764C09}" type="datetimeFigureOut">
              <a:rPr lang="en-ZA" smtClean="0"/>
              <a:t>2025/05/30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9D5-2330-4D32-9B3B-C555E6E584E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63055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37183FE-B963-4D30-A78E-42CB38764C09}" type="datetimeFigureOut">
              <a:rPr lang="en-ZA" smtClean="0"/>
              <a:t>2025/05/30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01469D5-2330-4D32-9B3B-C555E6E584E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43993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4.pn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7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EB514-11E1-14B2-285B-895A96EC1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5079" y="1979282"/>
            <a:ext cx="9144000" cy="2387600"/>
          </a:xfrm>
        </p:spPr>
        <p:txBody>
          <a:bodyPr>
            <a:noAutofit/>
          </a:bodyPr>
          <a:lstStyle/>
          <a:p>
            <a:r>
              <a:rPr lang="en-ZA" sz="7000" b="1" dirty="0">
                <a:solidFill>
                  <a:srgbClr val="FFFF00"/>
                </a:solidFill>
              </a:rPr>
              <a:t>Recommendation System</a:t>
            </a:r>
            <a:br>
              <a:rPr lang="en-ZA" sz="7000" b="1" dirty="0"/>
            </a:br>
            <a:r>
              <a:rPr lang="en-ZA" sz="7000" b="1" dirty="0">
                <a:solidFill>
                  <a:srgbClr val="00B0F0"/>
                </a:solidFill>
              </a:rPr>
              <a:t>DATAQUEST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C41908-E370-1266-4B46-1D3BA7D2B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51259" y="6363781"/>
            <a:ext cx="7756895" cy="431835"/>
          </a:xfrm>
        </p:spPr>
        <p:txBody>
          <a:bodyPr>
            <a:normAutofit/>
          </a:bodyPr>
          <a:lstStyle/>
          <a:p>
            <a:r>
              <a:rPr lang="en-ZA" sz="1800" dirty="0">
                <a:solidFill>
                  <a:schemeClr val="bg1"/>
                </a:solidFill>
              </a:rPr>
              <a:t>Presented by: </a:t>
            </a:r>
            <a:r>
              <a:rPr lang="en-ZA" sz="1800" dirty="0" err="1">
                <a:solidFill>
                  <a:schemeClr val="bg1"/>
                </a:solidFill>
              </a:rPr>
              <a:t>Moegamat</a:t>
            </a:r>
            <a:r>
              <a:rPr lang="en-ZA" sz="1800" dirty="0">
                <a:solidFill>
                  <a:schemeClr val="bg1"/>
                </a:solidFill>
              </a:rPr>
              <a:t> Rashaad Samsodien</a:t>
            </a:r>
          </a:p>
        </p:txBody>
      </p:sp>
      <p:pic>
        <p:nvPicPr>
          <p:cNvPr id="9" name="Picture 8" descr="A logo with a tree in the center&#10;&#10;AI-generated content may be incorrect.">
            <a:extLst>
              <a:ext uri="{FF2B5EF4-FFF2-40B4-BE49-F238E27FC236}">
                <a16:creationId xmlns:a16="http://schemas.microsoft.com/office/drawing/2014/main" id="{7C89E457-57C3-D927-2763-D77A28DC63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384"/>
            <a:ext cx="2537320" cy="1357466"/>
          </a:xfrm>
          <a:prstGeom prst="rect">
            <a:avLst/>
          </a:prstGeom>
        </p:spPr>
      </p:pic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372262F4-9A31-0D2A-BD2F-987855CF9F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44141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64"/>
    </mc:Choice>
    <mc:Fallback>
      <p:transition spd="slow" advTm="157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9765E-D513-7A90-C870-E665C8334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1336" y="827241"/>
            <a:ext cx="2947219" cy="1325563"/>
          </a:xfrm>
        </p:spPr>
        <p:txBody>
          <a:bodyPr/>
          <a:lstStyle/>
          <a:p>
            <a:r>
              <a:rPr lang="en-ZA" b="1" dirty="0">
                <a:solidFill>
                  <a:srgbClr val="00B0F0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F7FAF-9AFC-C3FA-8ECA-134354EE9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4954"/>
            <a:ext cx="10515600" cy="4351338"/>
          </a:xfrm>
        </p:spPr>
        <p:txBody>
          <a:bodyPr/>
          <a:lstStyle/>
          <a:p>
            <a:endParaRPr lang="en-ZA" dirty="0"/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8FF2E768-C03F-99D9-522D-96F3971B7915}"/>
              </a:ext>
            </a:extLst>
          </p:cNvPr>
          <p:cNvSpPr/>
          <p:nvPr/>
        </p:nvSpPr>
        <p:spPr>
          <a:xfrm>
            <a:off x="1740311" y="2045110"/>
            <a:ext cx="2477730" cy="175997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1</a:t>
            </a:r>
            <a:br>
              <a:rPr lang="en-ZA" dirty="0"/>
            </a:br>
            <a:r>
              <a:rPr lang="en-ZA" dirty="0"/>
              <a:t>Problem Statement</a:t>
            </a:r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B4ACA594-69E3-84BC-6920-5CF854829747}"/>
              </a:ext>
            </a:extLst>
          </p:cNvPr>
          <p:cNvSpPr/>
          <p:nvPr/>
        </p:nvSpPr>
        <p:spPr>
          <a:xfrm>
            <a:off x="5171768" y="1966451"/>
            <a:ext cx="2222091" cy="1917291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2 Solution Approach</a:t>
            </a:r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6779F30E-4913-E275-AD4F-3B6C4BAD04C1}"/>
              </a:ext>
            </a:extLst>
          </p:cNvPr>
          <p:cNvSpPr/>
          <p:nvPr/>
        </p:nvSpPr>
        <p:spPr>
          <a:xfrm>
            <a:off x="8374626" y="1907227"/>
            <a:ext cx="2487561" cy="2035738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3</a:t>
            </a:r>
          </a:p>
          <a:p>
            <a:pPr algn="ctr"/>
            <a:r>
              <a:rPr lang="en-ZA" dirty="0"/>
              <a:t>Evaluation Metrics</a:t>
            </a:r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DBC24FBE-8C99-ECEC-0EFA-E0A336407CF8}"/>
              </a:ext>
            </a:extLst>
          </p:cNvPr>
          <p:cNvSpPr/>
          <p:nvPr/>
        </p:nvSpPr>
        <p:spPr>
          <a:xfrm>
            <a:off x="2971802" y="3942965"/>
            <a:ext cx="3028337" cy="1917291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4</a:t>
            </a:r>
          </a:p>
          <a:p>
            <a:pPr algn="ctr"/>
            <a:r>
              <a:rPr lang="en-ZA" dirty="0"/>
              <a:t>Interpretation &amp; Caveats</a:t>
            </a: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E02798CA-0CDF-0DF5-455C-B2D959853A4F}"/>
              </a:ext>
            </a:extLst>
          </p:cNvPr>
          <p:cNvSpPr/>
          <p:nvPr/>
        </p:nvSpPr>
        <p:spPr>
          <a:xfrm>
            <a:off x="6732637" y="3805084"/>
            <a:ext cx="2487561" cy="1917291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5</a:t>
            </a:r>
          </a:p>
          <a:p>
            <a:pPr algn="ctr"/>
            <a:r>
              <a:rPr lang="en-ZA" dirty="0"/>
              <a:t>Business Impact &amp; Next Steps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ABC12E40-B777-2459-DFCE-669D676EFC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88290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02"/>
    </mc:Choice>
    <mc:Fallback>
      <p:transition spd="slow" advTm="143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C338A-0987-615D-B346-5A342E5CA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Problem Statement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C3786BC-C1ED-EF0E-12B0-7C0A06136A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739348" y="2344692"/>
            <a:ext cx="10127974" cy="337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GB" sz="1800" b="1" dirty="0"/>
              <a:t>How can we leverage minimal customer interaction data to deliver relevant, actionable product</a:t>
            </a:r>
          </a:p>
          <a:p>
            <a:pPr>
              <a:buNone/>
            </a:pPr>
            <a:r>
              <a:rPr lang="en-GB" sz="1800" b="1" dirty="0"/>
              <a:t> recommendations that are not only accurate but also unique, diverse, and highly personalized </a:t>
            </a:r>
          </a:p>
          <a:p>
            <a:pPr>
              <a:buNone/>
            </a:pPr>
            <a:r>
              <a:rPr lang="en-GB" sz="1800" b="1" dirty="0"/>
              <a:t>especially for customers with limited historical data within FNB’s Retail &amp; Commercial banking ecosystem?</a:t>
            </a:r>
            <a:endParaRPr lang="en-GB" sz="1800" dirty="0"/>
          </a:p>
          <a:p>
            <a:r>
              <a:rPr lang="en-GB" sz="1800" dirty="0"/>
              <a:t>This challenge pushes us beyond traditional recommender systems that focus solely on accuracy. </a:t>
            </a:r>
          </a:p>
          <a:p>
            <a:r>
              <a:rPr lang="en-GB" sz="1800" dirty="0"/>
              <a:t>Our goal is to maximize business impact by enhancing customer satisfaction, deepening engagement, </a:t>
            </a:r>
          </a:p>
          <a:p>
            <a:pPr marL="0" indent="0">
              <a:buNone/>
            </a:pPr>
            <a:r>
              <a:rPr lang="en-GB" sz="1800" dirty="0"/>
              <a:t>and unlocking new cross-sell opportunities through a model that prioritizes and ranks offers using contextual </a:t>
            </a:r>
          </a:p>
          <a:p>
            <a:pPr marL="0" indent="0">
              <a:buNone/>
            </a:pPr>
            <a:r>
              <a:rPr lang="en-GB" sz="1800" dirty="0"/>
              <a:t>insights and inferred customer needs.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12DFB59-5E4E-4EB1-F8A0-28F3A9D6A0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88066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284"/>
    </mc:Choice>
    <mc:Fallback>
      <p:transition spd="slow" advTm="36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384BD-3F46-E78C-8004-DD2343F19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0"/>
            <a:ext cx="10018713" cy="1752599"/>
          </a:xfrm>
        </p:spPr>
        <p:txBody>
          <a:bodyPr/>
          <a:lstStyle/>
          <a:p>
            <a:r>
              <a:rPr lang="en-ZA" dirty="0"/>
              <a:t>Solution Approach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172A03A-B7B3-5489-14F0-5513E9383C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8953441"/>
              </p:ext>
            </p:extLst>
          </p:nvPr>
        </p:nvGraphicFramePr>
        <p:xfrm>
          <a:off x="2395329" y="1292085"/>
          <a:ext cx="9250223" cy="4820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6693C98-71CB-CA84-733B-00B3255D77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47834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626"/>
    </mc:Choice>
    <mc:Fallback>
      <p:transition spd="slow" advTm="58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A7C4B-B738-E670-BF89-3F167DE82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EE94C60-766F-DA4D-7ADE-54EE1DA6B0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9333198"/>
              </p:ext>
            </p:extLst>
          </p:nvPr>
        </p:nvGraphicFramePr>
        <p:xfrm>
          <a:off x="1484313" y="216310"/>
          <a:ext cx="10018712" cy="55748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EEC22FE-DD15-E149-211D-0F0F0DD731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8932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006"/>
    </mc:Choice>
    <mc:Fallback>
      <p:transition spd="slow" advTm="620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CBCEE-4FD9-0385-C6AE-A0D10E092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4" name="Content Placeholder 3" descr="A blue bar graph with black text&#10;&#10;AI-generated content may be incorrect.">
            <a:extLst>
              <a:ext uri="{FF2B5EF4-FFF2-40B4-BE49-F238E27FC236}">
                <a16:creationId xmlns:a16="http://schemas.microsoft.com/office/drawing/2014/main" id="{7978C19B-FF93-704A-388D-0BAE8A390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855" y="570272"/>
            <a:ext cx="10325004" cy="528238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63A2E87-9EC3-FC37-1D28-CD9DC34570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48725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215"/>
    </mc:Choice>
    <mc:Fallback>
      <p:transition spd="slow" advTm="562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9D144-944D-CA28-87D1-7F81FCB18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945" y="155641"/>
            <a:ext cx="10018713" cy="1752599"/>
          </a:xfrm>
        </p:spPr>
        <p:txBody>
          <a:bodyPr/>
          <a:lstStyle/>
          <a:p>
            <a:r>
              <a:rPr lang="en-GB" dirty="0"/>
              <a:t>Promising Results – But Real-World Validation Is Key</a:t>
            </a:r>
            <a:endParaRPr lang="en-ZA" dirty="0"/>
          </a:p>
        </p:txBody>
      </p:sp>
      <p:pic>
        <p:nvPicPr>
          <p:cNvPr id="5" name="Content Placeholder 4" descr="A diagram of a comparison between two different types of objects&#10;&#10;AI-generated content may be incorrect.">
            <a:extLst>
              <a:ext uri="{FF2B5EF4-FFF2-40B4-BE49-F238E27FC236}">
                <a16:creationId xmlns:a16="http://schemas.microsoft.com/office/drawing/2014/main" id="{7E3F0FD2-81BD-2FFD-9231-5D8B88EE0F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18537"/>
            <a:ext cx="5880287" cy="5139463"/>
          </a:xfr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D85F7CD0-9D67-D20D-435A-FD0F669214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2587" y="17023743"/>
            <a:ext cx="44953463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ZA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Recommender System Evaluation Metrics</a:t>
            </a:r>
            <a:endParaRPr kumimoji="0" lang="en-ZA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17BB91-B9BD-CC2D-21A2-DC6D6F021F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122" y="1813388"/>
            <a:ext cx="4704706" cy="4888971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930351C3-2CF8-14EF-588C-A93EFFF5BC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64774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060"/>
    </mc:Choice>
    <mc:Fallback>
      <p:transition spd="slow" advTm="630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A6FF-7B7E-DA66-6D5C-E305FBB31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8330" y="607954"/>
            <a:ext cx="6612974" cy="788478"/>
          </a:xfrm>
        </p:spPr>
        <p:txBody>
          <a:bodyPr/>
          <a:lstStyle/>
          <a:p>
            <a:r>
              <a:rPr lang="en-ZA" dirty="0"/>
              <a:t>Business Impact &amp; Next Steps</a:t>
            </a:r>
          </a:p>
        </p:txBody>
      </p:sp>
      <p:pic>
        <p:nvPicPr>
          <p:cNvPr id="5" name="Content Placeholder 4" descr="A step of steps drawn on a chalkboard&#10;&#10;AI-generated content may be incorrect.">
            <a:extLst>
              <a:ext uri="{FF2B5EF4-FFF2-40B4-BE49-F238E27FC236}">
                <a16:creationId xmlns:a16="http://schemas.microsoft.com/office/drawing/2014/main" id="{31054465-AE30-5B22-94E6-1AA1FBA9767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851" y="1758251"/>
            <a:ext cx="8199783" cy="2297052"/>
          </a:xfr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B23DBA8C-02E4-4072-B084-5AEA8D5CD9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948070" y="4765296"/>
            <a:ext cx="955495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Deploy a pilot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a small user group.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Monitor performance in real time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—track uptake, clicks, and engagement.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Explore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deeper user profiling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or add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feedback loop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improve recommendations over time.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4D6B2727-C470-5EAB-94FA-4A84E1014F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31271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499"/>
    </mc:Choice>
    <mc:Fallback>
      <p:transition spd="slow" advTm="874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82</TotalTime>
  <Words>209</Words>
  <Application>Microsoft Office PowerPoint</Application>
  <PresentationFormat>Widescreen</PresentationFormat>
  <Paragraphs>31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Arial</vt:lpstr>
      <vt:lpstr>Corbel</vt:lpstr>
      <vt:lpstr>Parallax</vt:lpstr>
      <vt:lpstr>Recommendation System DATAQUEST</vt:lpstr>
      <vt:lpstr>OVERVIEW</vt:lpstr>
      <vt:lpstr>Problem Statement</vt:lpstr>
      <vt:lpstr>Solution Approach</vt:lpstr>
      <vt:lpstr>PowerPoint Presentation</vt:lpstr>
      <vt:lpstr>PowerPoint Presentation</vt:lpstr>
      <vt:lpstr>Promising Results – But Real-World Validation Is Key</vt:lpstr>
      <vt:lpstr>Business Impact &amp; 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Rashaad Samsodien</dc:creator>
  <cp:lastModifiedBy>Rashaad Samsodien</cp:lastModifiedBy>
  <cp:revision>1</cp:revision>
  <dcterms:created xsi:type="dcterms:W3CDTF">2025-05-30T20:30:51Z</dcterms:created>
  <dcterms:modified xsi:type="dcterms:W3CDTF">2025-05-30T21:53:05Z</dcterms:modified>
</cp:coreProperties>
</file>